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5" r:id="rId2"/>
    <p:sldId id="303" r:id="rId3"/>
    <p:sldId id="427" r:id="rId4"/>
    <p:sldId id="408" r:id="rId5"/>
    <p:sldId id="451" r:id="rId6"/>
    <p:sldId id="452" r:id="rId7"/>
    <p:sldId id="425" r:id="rId8"/>
    <p:sldId id="413" r:id="rId9"/>
    <p:sldId id="411" r:id="rId10"/>
    <p:sldId id="421" r:id="rId11"/>
    <p:sldId id="450" r:id="rId12"/>
    <p:sldId id="419" r:id="rId13"/>
    <p:sldId id="446" r:id="rId14"/>
    <p:sldId id="447" r:id="rId15"/>
    <p:sldId id="445" r:id="rId16"/>
    <p:sldId id="433" r:id="rId17"/>
    <p:sldId id="432" r:id="rId18"/>
    <p:sldId id="430" r:id="rId19"/>
    <p:sldId id="431" r:id="rId20"/>
    <p:sldId id="435" r:id="rId21"/>
    <p:sldId id="437" r:id="rId22"/>
    <p:sldId id="436" r:id="rId23"/>
    <p:sldId id="428" r:id="rId24"/>
    <p:sldId id="453" r:id="rId25"/>
    <p:sldId id="443" r:id="rId26"/>
    <p:sldId id="399" r:id="rId27"/>
  </p:sldIdLst>
  <p:sldSz cx="9144000" cy="6858000" type="screen4x3"/>
  <p:notesSz cx="6888163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  <a:srgbClr val="FF9999"/>
    <a:srgbClr val="008000"/>
    <a:srgbClr val="0000FF"/>
    <a:srgbClr val="FF0000"/>
    <a:srgbClr val="996633"/>
    <a:srgbClr val="FF33CC"/>
    <a:srgbClr val="66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1" autoAdjust="0"/>
    <p:restoredTop sz="94660"/>
  </p:normalViewPr>
  <p:slideViewPr>
    <p:cSldViewPr>
      <p:cViewPr varScale="1">
        <p:scale>
          <a:sx n="82" d="100"/>
          <a:sy n="82" d="100"/>
        </p:scale>
        <p:origin x="141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379"/>
    </p:cViewPr>
  </p:sorterViewPr>
  <p:notesViewPr>
    <p:cSldViewPr>
      <p:cViewPr varScale="1">
        <p:scale>
          <a:sx n="62" d="100"/>
          <a:sy n="62" d="100"/>
        </p:scale>
        <p:origin x="-3192" y="-91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232114186690953E-2"/>
          <c:y val="5.750186372206631E-2"/>
          <c:w val="0.92286150448496351"/>
          <c:h val="0.502025517153717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Kolumna14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Arkusz1!$A$3:$A$12</c:f>
              <c:strCache>
                <c:ptCount val="10"/>
                <c:pt idx="0">
                  <c:v>Kierowca operator wózków jezdniowych (widłowych)</c:v>
                </c:pt>
                <c:pt idx="1">
                  <c:v>Sprzedawca</c:v>
                </c:pt>
                <c:pt idx="2">
                  <c:v>Pracownik biurowy</c:v>
                </c:pt>
                <c:pt idx="3">
                  <c:v>Robotnik gospodarczy</c:v>
                </c:pt>
                <c:pt idx="4">
                  <c:v>Kucharz</c:v>
                </c:pt>
                <c:pt idx="5">
                  <c:v>Pomoc kuchenna</c:v>
                </c:pt>
                <c:pt idx="6">
                  <c:v>Pracownik utrzymania czystości (sprzątaczka)</c:v>
                </c:pt>
                <c:pt idx="7">
                  <c:v>Magazynier</c:v>
                </c:pt>
                <c:pt idx="8">
                  <c:v>Monter konstrukcji stalowych</c:v>
                </c:pt>
                <c:pt idx="9">
                  <c:v>Operator maszyn i urządzeń odlewniczych</c:v>
                </c:pt>
              </c:strCache>
            </c:strRef>
          </c:cat>
          <c:val>
            <c:numRef>
              <c:f>Arkusz1!$B$3:$B$12</c:f>
              <c:numCache>
                <c:formatCode>General</c:formatCode>
                <c:ptCount val="10"/>
                <c:pt idx="0">
                  <c:v>91</c:v>
                </c:pt>
                <c:pt idx="1">
                  <c:v>86</c:v>
                </c:pt>
                <c:pt idx="2">
                  <c:v>82</c:v>
                </c:pt>
                <c:pt idx="3">
                  <c:v>57</c:v>
                </c:pt>
                <c:pt idx="4">
                  <c:v>41</c:v>
                </c:pt>
                <c:pt idx="5">
                  <c:v>28</c:v>
                </c:pt>
                <c:pt idx="6">
                  <c:v>26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DE-4611-A96C-73BD00BAA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444352"/>
        <c:axId val="155445888"/>
        <c:axId val="0"/>
      </c:bar3DChart>
      <c:catAx>
        <c:axId val="15544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5445888"/>
        <c:crosses val="autoZero"/>
        <c:auto val="1"/>
        <c:lblAlgn val="ctr"/>
        <c:lblOffset val="100"/>
        <c:noMultiLvlLbl val="0"/>
      </c:catAx>
      <c:valAx>
        <c:axId val="15544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544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232114186690953E-2"/>
          <c:y val="5.750186372206631E-2"/>
          <c:w val="0.92286150448496351"/>
          <c:h val="0.502025517153717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Kolumna14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Arkusz1!$A$3:$A$12</c:f>
              <c:strCache>
                <c:ptCount val="10"/>
                <c:pt idx="0">
                  <c:v>Sprzedawca</c:v>
                </c:pt>
                <c:pt idx="1">
                  <c:v>Robotnik gospodarczy</c:v>
                </c:pt>
                <c:pt idx="2">
                  <c:v>Pracownik biurowy</c:v>
                </c:pt>
                <c:pt idx="3">
                  <c:v>Kierowca operator wózków jezdniowych (widłowych)</c:v>
                </c:pt>
                <c:pt idx="4">
                  <c:v>Pomoc kuchenna</c:v>
                </c:pt>
                <c:pt idx="5">
                  <c:v>Pracownik utrzymania czystości (sprzątaczka)</c:v>
                </c:pt>
                <c:pt idx="6">
                  <c:v>Kierowca samochodu ciężarowego</c:v>
                </c:pt>
                <c:pt idx="7">
                  <c:v>Pomocniczy robotnik budowlany</c:v>
                </c:pt>
                <c:pt idx="8">
                  <c:v>Kucharz</c:v>
                </c:pt>
                <c:pt idx="9">
                  <c:v>Kelner</c:v>
                </c:pt>
              </c:strCache>
            </c:strRef>
          </c:cat>
          <c:val>
            <c:numRef>
              <c:f>Arkusz1!$B$3:$B$12</c:f>
              <c:numCache>
                <c:formatCode>General</c:formatCode>
                <c:ptCount val="10"/>
                <c:pt idx="0">
                  <c:v>85</c:v>
                </c:pt>
                <c:pt idx="1">
                  <c:v>67</c:v>
                </c:pt>
                <c:pt idx="2">
                  <c:v>64</c:v>
                </c:pt>
                <c:pt idx="3">
                  <c:v>56</c:v>
                </c:pt>
                <c:pt idx="4">
                  <c:v>38</c:v>
                </c:pt>
                <c:pt idx="5">
                  <c:v>27</c:v>
                </c:pt>
                <c:pt idx="6">
                  <c:v>26</c:v>
                </c:pt>
                <c:pt idx="7">
                  <c:v>26</c:v>
                </c:pt>
                <c:pt idx="8">
                  <c:v>23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DE-4611-A96C-73BD00BAA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985472"/>
        <c:axId val="160987008"/>
        <c:axId val="0"/>
      </c:bar3DChart>
      <c:catAx>
        <c:axId val="16098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987008"/>
        <c:crosses val="autoZero"/>
        <c:auto val="1"/>
        <c:lblAlgn val="ctr"/>
        <c:lblOffset val="100"/>
        <c:noMultiLvlLbl val="0"/>
      </c:catAx>
      <c:valAx>
        <c:axId val="16098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98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232114186690994E-2"/>
          <c:y val="5.750186372206631E-2"/>
          <c:w val="0.92286150448496351"/>
          <c:h val="0.502025517153717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Kolumna14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Arkusz1!$A$3:$A$12</c:f>
              <c:strCache>
                <c:ptCount val="10"/>
                <c:pt idx="0">
                  <c:v>Pracownik biurowy</c:v>
                </c:pt>
                <c:pt idx="1">
                  <c:v>Robotnik gospodarczy</c:v>
                </c:pt>
                <c:pt idx="2">
                  <c:v>Sprzedawca</c:v>
                </c:pt>
                <c:pt idx="3">
                  <c:v>Pomoc kuchenna</c:v>
                </c:pt>
                <c:pt idx="4">
                  <c:v>Kierowca operator wózków jezdniowych (widłowych)</c:v>
                </c:pt>
                <c:pt idx="5">
                  <c:v>Pracownik utrzymania czystości (sprzątaczka)</c:v>
                </c:pt>
                <c:pt idx="6">
                  <c:v>Kucharz</c:v>
                </c:pt>
                <c:pt idx="7">
                  <c:v>Pracownik produkcji</c:v>
                </c:pt>
                <c:pt idx="8">
                  <c:v>Kierowca samochodu ciężarowego</c:v>
                </c:pt>
                <c:pt idx="9">
                  <c:v>Kontroler jakości wyrobów przemysłowych</c:v>
                </c:pt>
              </c:strCache>
            </c:strRef>
          </c:cat>
          <c:val>
            <c:numRef>
              <c:f>Arkusz1!$B$3:$B$12</c:f>
              <c:numCache>
                <c:formatCode>General</c:formatCode>
                <c:ptCount val="10"/>
                <c:pt idx="0">
                  <c:v>96</c:v>
                </c:pt>
                <c:pt idx="1">
                  <c:v>70</c:v>
                </c:pt>
                <c:pt idx="2">
                  <c:v>62</c:v>
                </c:pt>
                <c:pt idx="3">
                  <c:v>51</c:v>
                </c:pt>
                <c:pt idx="4">
                  <c:v>32</c:v>
                </c:pt>
                <c:pt idx="5">
                  <c:v>29</c:v>
                </c:pt>
                <c:pt idx="6">
                  <c:v>25</c:v>
                </c:pt>
                <c:pt idx="7">
                  <c:v>22</c:v>
                </c:pt>
                <c:pt idx="8">
                  <c:v>19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DE-4611-A96C-73BD00BAA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257024"/>
        <c:axId val="150266240"/>
        <c:axId val="0"/>
      </c:bar3DChart>
      <c:catAx>
        <c:axId val="1502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0266240"/>
        <c:crosses val="autoZero"/>
        <c:auto val="1"/>
        <c:lblAlgn val="ctr"/>
        <c:lblOffset val="100"/>
        <c:noMultiLvlLbl val="0"/>
      </c:catAx>
      <c:valAx>
        <c:axId val="1502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025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386701041932289E-2"/>
          <c:y val="3.5003727184434751E-2"/>
          <c:w val="0.90859308116091608"/>
          <c:h val="0.521814780436582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Podjęcie pracy ogółem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4582214176638324E-3"/>
                  <c:y val="-2.560199404367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8B-476F-B46D-C22987F60046}"/>
                </c:ext>
              </c:extLst>
            </c:dLbl>
            <c:dLbl>
              <c:idx val="1"/>
              <c:layout>
                <c:manualLayout>
                  <c:x val="1.383288567065533E-2"/>
                  <c:y val="-1.137866401941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8B-476F-B46D-C22987F60046}"/>
                </c:ext>
              </c:extLst>
            </c:dLbl>
            <c:dLbl>
              <c:idx val="2"/>
              <c:layout>
                <c:manualLayout>
                  <c:x val="1.383288567065533E-2"/>
                  <c:y val="-1.4223330024262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8B-476F-B46D-C22987F60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1473</c:v>
                </c:pt>
                <c:pt idx="1">
                  <c:v>1523</c:v>
                </c:pt>
                <c:pt idx="2">
                  <c:v>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D-4B8E-8A0C-E8DCA8FD192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podjęcie pracy niesubsydiowanej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207549923646796E-2"/>
                  <c:y val="-5.6893320097050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8B-476F-B46D-C22987F60046}"/>
                </c:ext>
              </c:extLst>
            </c:dLbl>
            <c:dLbl>
              <c:idx val="1"/>
              <c:layout>
                <c:manualLayout>
                  <c:x val="2.7665771341310659E-2"/>
                  <c:y val="-5.68933200970502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8B-476F-B46D-C22987F60046}"/>
                </c:ext>
              </c:extLst>
            </c:dLbl>
            <c:dLbl>
              <c:idx val="2"/>
              <c:layout>
                <c:manualLayout>
                  <c:x val="2.5936660632478618E-2"/>
                  <c:y val="-5.6893320097050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8B-476F-B46D-C22987F60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Arkusz1!$C$2:$C$4</c:f>
              <c:numCache>
                <c:formatCode>General</c:formatCode>
                <c:ptCount val="3"/>
                <c:pt idx="0">
                  <c:v>1135</c:v>
                </c:pt>
                <c:pt idx="1">
                  <c:v>1196</c:v>
                </c:pt>
                <c:pt idx="2">
                  <c:v>1136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9D-4B8E-8A0C-E8DCA8FD192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podjęcie pracy subsydiowanej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020217797151014E-2"/>
                  <c:y val="-1.1378664019410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8B-476F-B46D-C22987F60046}"/>
                </c:ext>
              </c:extLst>
            </c:dLbl>
            <c:dLbl>
              <c:idx val="1"/>
              <c:layout>
                <c:manualLayout>
                  <c:x val="2.4207549923646828E-2"/>
                  <c:y val="-1.4223330024262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8B-476F-B46D-C22987F60046}"/>
                </c:ext>
              </c:extLst>
            </c:dLbl>
            <c:dLbl>
              <c:idx val="2"/>
              <c:layout>
                <c:manualLayout>
                  <c:x val="1.9020217797150952E-2"/>
                  <c:y val="-1.7067996029115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8B-476F-B46D-C22987F60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Arkusz1!$D$2:$D$4</c:f>
              <c:numCache>
                <c:formatCode>General</c:formatCode>
                <c:ptCount val="3"/>
                <c:pt idx="0">
                  <c:v>338</c:v>
                </c:pt>
                <c:pt idx="1">
                  <c:v>327</c:v>
                </c:pt>
                <c:pt idx="2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9D-4B8E-8A0C-E8DCA8FD19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1887744"/>
        <c:axId val="161889280"/>
        <c:axId val="0"/>
      </c:bar3DChart>
      <c:catAx>
        <c:axId val="1618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889280"/>
        <c:crosses val="autoZero"/>
        <c:auto val="1"/>
        <c:lblAlgn val="ctr"/>
        <c:lblOffset val="100"/>
        <c:noMultiLvlLbl val="0"/>
      </c:catAx>
      <c:valAx>
        <c:axId val="16188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88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ayout>
        <c:manualLayout>
          <c:xMode val="edge"/>
          <c:yMode val="edge"/>
          <c:x val="0"/>
          <c:y val="0.74624335911674655"/>
          <c:w val="0.99819450888899053"/>
          <c:h val="0.23640884164054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Arkusz1!$A$3:$A$12</c:f>
              <c:strCache>
                <c:ptCount val="10"/>
                <c:pt idx="0">
                  <c:v>Pracownik biurowy</c:v>
                </c:pt>
                <c:pt idx="1">
                  <c:v>Sprzedawca</c:v>
                </c:pt>
                <c:pt idx="2">
                  <c:v>Pomoc kuchenna</c:v>
                </c:pt>
                <c:pt idx="3">
                  <c:v>Technik prac biurowych</c:v>
                </c:pt>
                <c:pt idx="4">
                  <c:v>Asystent nauczyciela przedszkola</c:v>
                </c:pt>
                <c:pt idx="5">
                  <c:v>Technik administracji</c:v>
                </c:pt>
                <c:pt idx="6">
                  <c:v>Pracownik galerii / muzeum</c:v>
                </c:pt>
                <c:pt idx="7">
                  <c:v>Robotnik gospodarczy</c:v>
                </c:pt>
                <c:pt idx="8">
                  <c:v>Księgowy</c:v>
                </c:pt>
                <c:pt idx="9">
                  <c:v>Kucharz</c:v>
                </c:pt>
              </c:strCache>
            </c:strRef>
          </c:cat>
          <c:val>
            <c:numRef>
              <c:f>Arkusz1!$B$3:$B$12</c:f>
              <c:numCache>
                <c:formatCode>General</c:formatCode>
                <c:ptCount val="10"/>
                <c:pt idx="0">
                  <c:v>55</c:v>
                </c:pt>
                <c:pt idx="1">
                  <c:v>42</c:v>
                </c:pt>
                <c:pt idx="2">
                  <c:v>15</c:v>
                </c:pt>
                <c:pt idx="3">
                  <c:v>13</c:v>
                </c:pt>
                <c:pt idx="4">
                  <c:v>11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DE-4611-A96C-73BD00BAA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997952"/>
        <c:axId val="161999488"/>
        <c:axId val="0"/>
      </c:bar3DChart>
      <c:catAx>
        <c:axId val="16199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999488"/>
        <c:crosses val="autoZero"/>
        <c:auto val="1"/>
        <c:lblAlgn val="ctr"/>
        <c:lblOffset val="100"/>
        <c:noMultiLvlLbl val="0"/>
      </c:catAx>
      <c:valAx>
        <c:axId val="16199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99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Arkusz1!$A$3:$A$12</c:f>
              <c:strCache>
                <c:ptCount val="10"/>
                <c:pt idx="0">
                  <c:v>Sprzedawca</c:v>
                </c:pt>
                <c:pt idx="1">
                  <c:v>Pracownik biurowy</c:v>
                </c:pt>
                <c:pt idx="2">
                  <c:v>Pomoc kuchenna</c:v>
                </c:pt>
                <c:pt idx="3">
                  <c:v>Technik administracji</c:v>
                </c:pt>
                <c:pt idx="4">
                  <c:v>Asystent nauczyciela przedszkola</c:v>
                </c:pt>
                <c:pt idx="5">
                  <c:v>Technik prac biurowych</c:v>
                </c:pt>
                <c:pt idx="6">
                  <c:v>Asystent do spraw księgowości</c:v>
                </c:pt>
                <c:pt idx="7">
                  <c:v>Pracownik utrzymania czystości (sprzątaczka)</c:v>
                </c:pt>
                <c:pt idx="8">
                  <c:v>Robotnik gospodarczy</c:v>
                </c:pt>
                <c:pt idx="9">
                  <c:v>Księgowy</c:v>
                </c:pt>
              </c:strCache>
            </c:strRef>
          </c:cat>
          <c:val>
            <c:numRef>
              <c:f>Arkusz1!$B$3:$B$12</c:f>
              <c:numCache>
                <c:formatCode>General</c:formatCode>
                <c:ptCount val="10"/>
                <c:pt idx="0">
                  <c:v>44</c:v>
                </c:pt>
                <c:pt idx="1">
                  <c:v>42</c:v>
                </c:pt>
                <c:pt idx="2">
                  <c:v>16</c:v>
                </c:pt>
                <c:pt idx="3">
                  <c:v>15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DE-4611-A96C-73BD00BAA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332672"/>
        <c:axId val="162334208"/>
        <c:axId val="0"/>
      </c:bar3DChart>
      <c:catAx>
        <c:axId val="1623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334208"/>
        <c:crosses val="autoZero"/>
        <c:auto val="1"/>
        <c:lblAlgn val="ctr"/>
        <c:lblOffset val="100"/>
        <c:noMultiLvlLbl val="0"/>
      </c:catAx>
      <c:valAx>
        <c:axId val="16233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33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Kolumna12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Arkusz1!$A$3:$A$12</c:f>
              <c:strCache>
                <c:ptCount val="10"/>
                <c:pt idx="0">
                  <c:v>Pracownik biurowy</c:v>
                </c:pt>
                <c:pt idx="1">
                  <c:v>Sprzedawca</c:v>
                </c:pt>
                <c:pt idx="2">
                  <c:v>Pomoc kuchenna</c:v>
                </c:pt>
                <c:pt idx="3">
                  <c:v>Technik prac biurowych</c:v>
                </c:pt>
                <c:pt idx="4">
                  <c:v>Pracownik utrzymania czystości (sprzątaczka)</c:v>
                </c:pt>
                <c:pt idx="5">
                  <c:v>Asystent nauczyciela przedszkola</c:v>
                </c:pt>
                <c:pt idx="6">
                  <c:v>Kosmetyczka</c:v>
                </c:pt>
                <c:pt idx="7">
                  <c:v>Technik administracji</c:v>
                </c:pt>
                <c:pt idx="8">
                  <c:v>Magazynier</c:v>
                </c:pt>
                <c:pt idx="9">
                  <c:v>Robotnik gospodarczy</c:v>
                </c:pt>
              </c:strCache>
            </c:strRef>
          </c:cat>
          <c:val>
            <c:numRef>
              <c:f>Arkusz1!$B$3:$B$12</c:f>
              <c:numCache>
                <c:formatCode>General</c:formatCode>
                <c:ptCount val="10"/>
                <c:pt idx="0">
                  <c:v>64</c:v>
                </c:pt>
                <c:pt idx="1">
                  <c:v>22</c:v>
                </c:pt>
                <c:pt idx="2">
                  <c:v>20</c:v>
                </c:pt>
                <c:pt idx="3">
                  <c:v>18</c:v>
                </c:pt>
                <c:pt idx="4">
                  <c:v>14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6-4984-80E5-CDA7FAA1B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716480"/>
        <c:axId val="161718272"/>
        <c:axId val="0"/>
      </c:bar3DChart>
      <c:catAx>
        <c:axId val="16171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718272"/>
        <c:crosses val="autoZero"/>
        <c:auto val="1"/>
        <c:lblAlgn val="ctr"/>
        <c:lblOffset val="100"/>
        <c:noMultiLvlLbl val="0"/>
      </c:catAx>
      <c:valAx>
        <c:axId val="16171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71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0AEB7-02EA-4166-A615-248FFDC13D5E}" type="datetimeFigureOut">
              <a:rPr lang="pl-PL" smtClean="0"/>
              <a:pPr/>
              <a:t>03.04.2023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A004E-9B42-47E5-8333-28FF3934E2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480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1198-4809-46DA-9830-168C00E7EA06}" type="datetimeFigureOut">
              <a:rPr lang="pl-PL" smtClean="0"/>
              <a:pPr/>
              <a:t>03.04.2023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478AE-8FE4-4F48-AD8C-BEE4389C95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82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6310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914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211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645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695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4549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899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139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106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66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16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190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0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188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21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96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971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72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849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478AE-8FE4-4F48-AD8C-BEE4389C950B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79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05.03.2019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A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05.03.2019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isa@praca.gov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22914"/>
            <a:ext cx="91508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l-PL" sz="3600" b="1" dirty="0">
                <a:solidFill>
                  <a:srgbClr val="006600"/>
                </a:solidFill>
              </a:rPr>
              <a:t>Sytuacja na lokalnym rynku pracy </a:t>
            </a:r>
            <a:br>
              <a:rPr lang="pl-PL" sz="3600" b="1" dirty="0">
                <a:solidFill>
                  <a:srgbClr val="006600"/>
                </a:solidFill>
              </a:rPr>
            </a:br>
            <a:r>
              <a:rPr lang="pl-PL" sz="3600" b="1" dirty="0">
                <a:solidFill>
                  <a:srgbClr val="006600"/>
                </a:solidFill>
              </a:rPr>
              <a:t>z uwzględnieniem barometru zawodów deficytowych i nadwyżkowych 2023</a:t>
            </a:r>
          </a:p>
          <a:p>
            <a:pPr algn="ctr">
              <a:buNone/>
            </a:pPr>
            <a:endParaRPr lang="pl-PL" sz="2000" b="1" dirty="0">
              <a:solidFill>
                <a:srgbClr val="006600"/>
              </a:solidFill>
            </a:endParaRPr>
          </a:p>
          <a:p>
            <a:pPr algn="ctr">
              <a:buNone/>
            </a:pPr>
            <a:endParaRPr lang="pl-PL" sz="2000" b="1" dirty="0">
              <a:solidFill>
                <a:srgbClr val="006600"/>
              </a:solidFill>
            </a:endParaRPr>
          </a:p>
          <a:p>
            <a:pPr algn="ctr">
              <a:buNone/>
            </a:pPr>
            <a:r>
              <a:rPr lang="pl-PL" sz="2000" b="1" dirty="0">
                <a:solidFill>
                  <a:srgbClr val="006600"/>
                </a:solidFill>
              </a:rPr>
              <a:t>Janusz Sobolewski, Ewa Kowalczyk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566124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b="1" dirty="0">
                <a:solidFill>
                  <a:srgbClr val="006600"/>
                </a:solidFill>
              </a:rPr>
              <a:t>Sandomierz, 4 kwietnia 2023 r.</a:t>
            </a:r>
          </a:p>
        </p:txBody>
      </p:sp>
      <p:pic>
        <p:nvPicPr>
          <p:cNvPr id="18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4" y="228317"/>
            <a:ext cx="9144000" cy="844550"/>
          </a:xfrm>
          <a:prstGeom prst="rect">
            <a:avLst/>
          </a:prstGeom>
          <a:noFill/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F631B0C-FF47-4C03-A806-FD4D41A57E5D}"/>
              </a:ext>
            </a:extLst>
          </p:cNvPr>
          <p:cNvSpPr txBox="1"/>
          <p:nvPr/>
        </p:nvSpPr>
        <p:spPr>
          <a:xfrm>
            <a:off x="8719" y="4880854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  <a:defRPr/>
            </a:pPr>
            <a:r>
              <a:rPr lang="pl-PL" sz="2000" b="1" dirty="0">
                <a:solidFill>
                  <a:srgbClr val="006600"/>
                </a:solidFill>
              </a:rPr>
              <a:t>Powiatowy Urząd Pracy w Sandomierzu</a:t>
            </a:r>
          </a:p>
        </p:txBody>
      </p:sp>
    </p:spTree>
    <p:extLst>
      <p:ext uri="{BB962C8B-B14F-4D97-AF65-F5344CB8AC3E}">
        <p14:creationId xmlns:p14="http://schemas.microsoft.com/office/powerpoint/2010/main" val="2232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430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Wykres  6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Oferty stażu zgłoszone w 2020 roku /ogółem 335/</a:t>
            </a:r>
            <a:br>
              <a:rPr lang="pl-PL" sz="2000" b="1" dirty="0">
                <a:solidFill>
                  <a:srgbClr val="006600"/>
                </a:solidFill>
              </a:rPr>
            </a:b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1EDAA163-4C96-4F36-ACD7-4063FE70D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387327"/>
              </p:ext>
            </p:extLst>
          </p:nvPr>
        </p:nvGraphicFramePr>
        <p:xfrm>
          <a:off x="611560" y="1397000"/>
          <a:ext cx="770485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594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430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Wykres  7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Oferty stażu zgłoszone w 2021 roku /ogółem 330/</a:t>
            </a:r>
            <a:br>
              <a:rPr lang="pl-PL" sz="2000" b="1" dirty="0">
                <a:solidFill>
                  <a:srgbClr val="006600"/>
                </a:solidFill>
              </a:rPr>
            </a:b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1EDAA163-4C96-4F36-ACD7-4063FE70D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389097"/>
              </p:ext>
            </p:extLst>
          </p:nvPr>
        </p:nvGraphicFramePr>
        <p:xfrm>
          <a:off x="611560" y="1397000"/>
          <a:ext cx="770485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379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430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Wykres  8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Oferty stażu zgłoszone w 2022 roku /ogółem 347/</a:t>
            </a:r>
            <a:br>
              <a:rPr lang="pl-PL" sz="2000" b="1" dirty="0">
                <a:solidFill>
                  <a:srgbClr val="006600"/>
                </a:solidFill>
              </a:rPr>
            </a:b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FD7A716D-A6DA-4C23-A974-18A7057B2A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8004747"/>
              </p:ext>
            </p:extLst>
          </p:nvPr>
        </p:nvGraphicFramePr>
        <p:xfrm>
          <a:off x="611560" y="1397000"/>
          <a:ext cx="8075240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0498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67402" y="3934122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000" b="1" dirty="0">
              <a:solidFill>
                <a:srgbClr val="006600"/>
              </a:solidFill>
            </a:endParaRPr>
          </a:p>
          <a:p>
            <a:r>
              <a:rPr lang="pl-PL" sz="2000" b="1" dirty="0">
                <a:solidFill>
                  <a:srgbClr val="006600"/>
                </a:solidFill>
              </a:rPr>
              <a:t> </a:t>
            </a:r>
            <a:endParaRPr lang="pl-PL" sz="2000" dirty="0">
              <a:solidFill>
                <a:srgbClr val="0066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" y="44066"/>
            <a:ext cx="9144000" cy="844550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0" y="1191316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6600"/>
                </a:solidFill>
              </a:rPr>
              <a:t>Bony na zasiedlenie: umowy podpisane w latach 2020-2022</a:t>
            </a:r>
          </a:p>
          <a:p>
            <a:pPr algn="ctr"/>
            <a:r>
              <a:rPr lang="pl-PL" sz="2400" b="1" dirty="0">
                <a:solidFill>
                  <a:srgbClr val="006600"/>
                </a:solidFill>
              </a:rPr>
              <a:t>/ogółem 187 umów/</a:t>
            </a:r>
            <a:r>
              <a:rPr lang="pl-PL" sz="2800" b="1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03244"/>
              </p:ext>
            </p:extLst>
          </p:nvPr>
        </p:nvGraphicFramePr>
        <p:xfrm>
          <a:off x="446914" y="2471082"/>
          <a:ext cx="808552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1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rgbClr val="0000FF"/>
                          </a:solidFill>
                        </a:rPr>
                        <a:t>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Kobiety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Mężczyźni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859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67402" y="3934122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000" b="1" dirty="0">
              <a:solidFill>
                <a:srgbClr val="006600"/>
              </a:solidFill>
            </a:endParaRPr>
          </a:p>
          <a:p>
            <a:r>
              <a:rPr lang="pl-PL" sz="2000" b="1" dirty="0">
                <a:solidFill>
                  <a:srgbClr val="006600"/>
                </a:solidFill>
              </a:rPr>
              <a:t> </a:t>
            </a:r>
            <a:endParaRPr lang="pl-PL" sz="2000" dirty="0">
              <a:solidFill>
                <a:srgbClr val="0066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" y="44066"/>
            <a:ext cx="9144000" cy="844550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0" y="110929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sz="2400" b="1" dirty="0">
                <a:solidFill>
                  <a:srgbClr val="006600"/>
                </a:solidFill>
              </a:rPr>
              <a:t>Jednorazowe środki na rozpoczęcie własnej działalności gospodarczej: umowy podpisane w latach 2020-2022 /ogółem 208 umów/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8E939B8-D251-4F95-A53A-E38D8D56E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07268"/>
              </p:ext>
            </p:extLst>
          </p:nvPr>
        </p:nvGraphicFramePr>
        <p:xfrm>
          <a:off x="446914" y="2471082"/>
          <a:ext cx="808552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1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rgbClr val="0000FF"/>
                          </a:solidFill>
                        </a:rPr>
                        <a:t>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Kobiety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Mężczyźni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00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78048" y="1196752"/>
            <a:ext cx="850112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Działalność gospodarcza – trendy</a:t>
            </a:r>
          </a:p>
          <a:p>
            <a:pPr algn="ctr"/>
            <a:endParaRPr lang="pl-PL" sz="2000" dirty="0">
              <a:solidFill>
                <a:srgbClr val="006600"/>
              </a:solidFill>
            </a:endParaRP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1. Na założenie własnej firmy decydują się przede wszystkim osoby do 30 roku życia, w 2022 r. po raz pierwszy kobiety założyły tyle samo firm  co mężczyźni – po 27, zaobserwowaliśmy natomiast duży spadek w zakresie zakładania działalności gospodarczej w 2022 r. w stosunku do lat ubiegłych).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006600"/>
              </a:solidFill>
            </a:endParaRPr>
          </a:p>
          <a:p>
            <a:r>
              <a:rPr lang="pl-PL" sz="2000" dirty="0">
                <a:solidFill>
                  <a:srgbClr val="006600"/>
                </a:solidFill>
              </a:rPr>
              <a:t>2. W zakładanych działalnościach gospodarczych dominują usługi.</a:t>
            </a:r>
            <a:br>
              <a:rPr lang="pl-PL" sz="2000" dirty="0">
                <a:solidFill>
                  <a:srgbClr val="006600"/>
                </a:solidFill>
              </a:rPr>
            </a:br>
            <a:endParaRPr lang="pl-PL" sz="2000" dirty="0">
              <a:solidFill>
                <a:srgbClr val="006600"/>
              </a:solidFill>
            </a:endParaRPr>
          </a:p>
          <a:p>
            <a:r>
              <a:rPr lang="pl-PL" sz="2000" dirty="0">
                <a:solidFill>
                  <a:srgbClr val="006600"/>
                </a:solidFill>
              </a:rPr>
              <a:t>3. Dominujące rodzaje usług powstających w ramach otrzymanych środków to: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rgbClr val="006600"/>
                </a:solidFill>
              </a:rPr>
              <a:t>usługi remontowo - budowlane,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rgbClr val="006600"/>
                </a:solidFill>
              </a:rPr>
              <a:t>usługi w zakresie mechaniki pojazdowej, wulkanizacji,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rgbClr val="006600"/>
                </a:solidFill>
              </a:rPr>
              <a:t>usługi sprzątające, myjnie mobilne,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rgbClr val="006600"/>
                </a:solidFill>
              </a:rPr>
              <a:t>usługi kosmetyczne i fryzjerskiej (również mobilne),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rgbClr val="006600"/>
                </a:solidFill>
              </a:rPr>
              <a:t>usługi prawne - kancelarie adwokackie i radcowskie.</a:t>
            </a:r>
          </a:p>
          <a:p>
            <a:pPr marL="342900" indent="-342900">
              <a:buFontTx/>
              <a:buChar char="-"/>
            </a:pPr>
            <a:endParaRPr lang="pl-PL" sz="2000" dirty="0">
              <a:solidFill>
                <a:srgbClr val="006600"/>
              </a:solidFill>
            </a:endParaRPr>
          </a:p>
          <a:p>
            <a:endParaRPr lang="pl-PL" sz="2000" dirty="0">
              <a:solidFill>
                <a:srgbClr val="006600"/>
              </a:solidFill>
            </a:endParaRPr>
          </a:p>
          <a:p>
            <a:pPr algn="ctr"/>
            <a:endParaRPr lang="pl-PL" sz="2000" b="1" dirty="0">
              <a:solidFill>
                <a:srgbClr val="006600"/>
              </a:solidFill>
            </a:endParaRPr>
          </a:p>
          <a:p>
            <a:pPr algn="ctr"/>
            <a:endParaRPr lang="pl-PL" sz="2000" b="1" dirty="0">
              <a:solidFill>
                <a:srgbClr val="006600"/>
              </a:solidFill>
            </a:endParaRPr>
          </a:p>
          <a:p>
            <a:pPr algn="ctr"/>
            <a:endParaRPr lang="pl-PL" sz="2000" dirty="0">
              <a:solidFill>
                <a:srgbClr val="006600"/>
              </a:solidFill>
            </a:endParaRPr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586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186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1967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Trendy deficytowe i nadwyżkowe – Barometr Zawodów</a:t>
            </a:r>
            <a:endParaRPr lang="pl-PL" sz="2000" dirty="0">
              <a:solidFill>
                <a:srgbClr val="006600"/>
              </a:solidFill>
            </a:endParaRPr>
          </a:p>
          <a:p>
            <a:pPr algn="ctr"/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D0DAF45-3030-481D-918D-236A235C44C9}"/>
              </a:ext>
            </a:extLst>
          </p:cNvPr>
          <p:cNvSpPr txBox="1"/>
          <p:nvPr/>
        </p:nvSpPr>
        <p:spPr>
          <a:xfrm>
            <a:off x="693912" y="1889104"/>
            <a:ext cx="799288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rgbClr val="006600"/>
                </a:solidFill>
              </a:rPr>
              <a:t>Dla Powiatowego Urzędu Pracy w Sandomierzu głównym  wyznacznikiem działań w zakresie aktywizacji osób bezrobotnych są coroczne wyniki badania „Barometr zawodów dla powiatu sandomierskiego”.</a:t>
            </a:r>
          </a:p>
          <a:p>
            <a:pPr algn="just"/>
            <a:endParaRPr lang="pl-PL" sz="2000" b="1" dirty="0">
              <a:solidFill>
                <a:srgbClr val="006600"/>
              </a:solidFill>
            </a:endParaRPr>
          </a:p>
          <a:p>
            <a:pPr algn="just"/>
            <a:r>
              <a:rPr lang="pl-PL" sz="2000" b="1" dirty="0">
                <a:solidFill>
                  <a:srgbClr val="006600"/>
                </a:solidFill>
              </a:rPr>
              <a:t>Barometr zawodów (BZ) </a:t>
            </a:r>
          </a:p>
          <a:p>
            <a:pPr algn="just"/>
            <a:endParaRPr lang="pl-PL" sz="2000" b="1" dirty="0">
              <a:solidFill>
                <a:srgbClr val="006600"/>
              </a:solidFill>
            </a:endParaRP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Jest krótkookresową (jednoroczną) prognozą zapotrzebowania na zawody, realizowaną od 2015 roku we wszystkich powiatach w Polsce. Wojewódzki Urząd Pracy w Krakowie pełni funkcję koordynatora ogólnopolskiego. Za koordynację badania w regionach odpowiadają poszczególne wojewódzkie urzędy pracy. </a:t>
            </a:r>
          </a:p>
        </p:txBody>
      </p:sp>
    </p:spTree>
    <p:extLst>
      <p:ext uri="{BB962C8B-B14F-4D97-AF65-F5344CB8AC3E}">
        <p14:creationId xmlns:p14="http://schemas.microsoft.com/office/powerpoint/2010/main" val="1700112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1967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Barometr Zawodów – Cel badania</a:t>
            </a: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B75E5B0-71C2-4F95-867F-A8C6ACF00ABE}"/>
              </a:ext>
            </a:extLst>
          </p:cNvPr>
          <p:cNvSpPr txBox="1"/>
          <p:nvPr/>
        </p:nvSpPr>
        <p:spPr>
          <a:xfrm>
            <a:off x="496144" y="1700808"/>
            <a:ext cx="819065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rgbClr val="006600"/>
                </a:solidFill>
              </a:rPr>
              <a:t>Celem badania jest prognoza sytuacji pracowników w określonych grupach zawodów w kolejnym roku na poziomie powiatów. Badanie odbywa się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w trzecim kwartale każdego roku.</a:t>
            </a:r>
          </a:p>
          <a:p>
            <a:pPr algn="just"/>
            <a:endParaRPr lang="pl-PL" sz="2000" dirty="0">
              <a:solidFill>
                <a:srgbClr val="006600"/>
              </a:solidFill>
            </a:endParaRP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Uczestnicy badania – pracownicy powiatowych urzędów pracy, agencji zatrudnienia oraz innych instytucji zorientowanych w sytuacji na lokalnym rynku pracy – w toku dyskusji udzielają odpowiedzi na następujące pytania:</a:t>
            </a:r>
          </a:p>
          <a:p>
            <a:pPr algn="just"/>
            <a:endParaRPr lang="pl-PL" sz="2000" dirty="0">
              <a:solidFill>
                <a:srgbClr val="006600"/>
              </a:solidFill>
            </a:endParaRP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1. Jak zmieni się zapotrzebowanie na pracowników w danym zawodzie</a:t>
            </a: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w nadchodzącym roku? Czy będzie ono rosnąć, maleć czy pozostanie bez zmian?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000" dirty="0">
              <a:solidFill>
                <a:srgbClr val="006600"/>
              </a:solidFill>
            </a:endParaRP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2. Jak będzie się kształtować relacja między dostępnymi pracownikami</a:t>
            </a: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a zapotrzebowaniem pracodawców w danym zawodzie? Czy wystąpi deficyt poszukujących pracy, nadwyżka czy też popyt i podaż zrównoważą się?</a:t>
            </a:r>
          </a:p>
        </p:txBody>
      </p:sp>
    </p:spTree>
    <p:extLst>
      <p:ext uri="{BB962C8B-B14F-4D97-AF65-F5344CB8AC3E}">
        <p14:creationId xmlns:p14="http://schemas.microsoft.com/office/powerpoint/2010/main" val="2463419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1967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Barometr Zawodów – wyniki badań</a:t>
            </a:r>
            <a:endParaRPr lang="pl-PL" sz="2000" dirty="0">
              <a:solidFill>
                <a:srgbClr val="006600"/>
              </a:solidFill>
            </a:endParaRPr>
          </a:p>
          <a:p>
            <a:pPr algn="ctr"/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7B1B9D55-46CA-49B5-99F2-E15E5D5E4DB7}"/>
              </a:ext>
            </a:extLst>
          </p:cNvPr>
          <p:cNvSpPr txBox="1"/>
          <p:nvPr/>
        </p:nvSpPr>
        <p:spPr>
          <a:xfrm>
            <a:off x="385926" y="1700808"/>
            <a:ext cx="799288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6600"/>
                </a:solidFill>
              </a:rPr>
              <a:t>Wyniki badań obrazują zapotrzebowanie lokalnego rynku pracy, lokalnych pracodawców na dane grupy zawodów lub zawody (deficyt lub równowagę) bądź brak takiego zapotrzebowania (nadwyżkę).</a:t>
            </a:r>
          </a:p>
          <a:p>
            <a:r>
              <a:rPr lang="pl-PL" sz="2000" dirty="0">
                <a:solidFill>
                  <a:srgbClr val="006600"/>
                </a:solidFill>
              </a:rPr>
              <a:t> </a:t>
            </a:r>
          </a:p>
          <a:p>
            <a:r>
              <a:rPr lang="pl-PL" sz="2000" dirty="0">
                <a:solidFill>
                  <a:srgbClr val="006600"/>
                </a:solidFill>
              </a:rPr>
              <a:t>Ponadto wyniki powyższego badania:</a:t>
            </a: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1. Powiatowy Urząd Pracy w Sandomierzu bierze pod uwagę przez przy realizacji szkoleń zawodowych osób bezrobotnych, jako między  innymi wyznacznik zapotrzebowania lokalnego rynku pracy na pracowników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z konkretnymi kwalifikacjami lub uprawnieniami.</a:t>
            </a:r>
          </a:p>
          <a:p>
            <a:pPr algn="just"/>
            <a:endParaRPr lang="pl-PL" sz="2000" dirty="0">
              <a:solidFill>
                <a:srgbClr val="006600"/>
              </a:solidFill>
            </a:endParaRPr>
          </a:p>
          <a:p>
            <a:pPr algn="just"/>
            <a:r>
              <a:rPr lang="pl-PL" sz="2000" dirty="0">
                <a:solidFill>
                  <a:srgbClr val="006600"/>
                </a:solidFill>
              </a:rPr>
              <a:t>2.  Dla wszystkich powiatowych urzędów pracy w Polsce są jednym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z priorytetów corocznie ogłaszanych przez Ministerstwo Rodziny Pracy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i Polityki Społecznej dla realizacji środków Krajowego  Funduszu Szkoleniowego – instrumentu wsparcia dla pracodawców i ich pracowników dotyczącego uzupełniania kwalifikacji.</a:t>
            </a:r>
          </a:p>
        </p:txBody>
      </p:sp>
    </p:spTree>
    <p:extLst>
      <p:ext uri="{BB962C8B-B14F-4D97-AF65-F5344CB8AC3E}">
        <p14:creationId xmlns:p14="http://schemas.microsoft.com/office/powerpoint/2010/main" val="2367120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1967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Barometr zawodów - Definicje</a:t>
            </a:r>
            <a:endParaRPr lang="pl-PL" sz="2000" dirty="0">
              <a:solidFill>
                <a:srgbClr val="006600"/>
              </a:solidFill>
            </a:endParaRPr>
          </a:p>
          <a:p>
            <a:pPr algn="ctr"/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7CD5F0D-3257-4189-9800-2B06EE104A68}"/>
              </a:ext>
            </a:extLst>
          </p:cNvPr>
          <p:cNvSpPr txBox="1"/>
          <p:nvPr/>
        </p:nvSpPr>
        <p:spPr>
          <a:xfrm>
            <a:off x="776181" y="1700808"/>
            <a:ext cx="7704856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solidFill>
                  <a:srgbClr val="006600"/>
                </a:solidFill>
              </a:rPr>
              <a:t>Zawody deficytowe - </a:t>
            </a:r>
            <a:r>
              <a:rPr lang="pl-PL" sz="2000" dirty="0">
                <a:solidFill>
                  <a:srgbClr val="006600"/>
                </a:solidFill>
              </a:rPr>
              <a:t>to takie, w których liczba wolnych miejsc pracy jest większa niż liczba osób zainteresowanych podjęciem pracy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i spełniających wymagania pracodawców (pracodawcy mają trudności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z obsadzeniem wakatów).</a:t>
            </a:r>
          </a:p>
          <a:p>
            <a:pPr algn="just"/>
            <a:endParaRPr lang="pl-PL" sz="2000" dirty="0">
              <a:solidFill>
                <a:srgbClr val="006600"/>
              </a:solidFill>
            </a:endParaRPr>
          </a:p>
          <a:p>
            <a:pPr algn="just"/>
            <a:r>
              <a:rPr lang="pl-PL" sz="2000" b="1" dirty="0">
                <a:solidFill>
                  <a:srgbClr val="006600"/>
                </a:solidFill>
              </a:rPr>
              <a:t>Zawody zrównoważone </a:t>
            </a:r>
            <a:r>
              <a:rPr lang="pl-PL" sz="2000" dirty="0">
                <a:solidFill>
                  <a:srgbClr val="006600"/>
                </a:solidFill>
              </a:rPr>
              <a:t>to te, w których liczba wolnych miejsc pracy jest zbliżona do liczby osób zainteresowanych podjęciem pracy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i spełniających wymagania pracodawców.</a:t>
            </a:r>
          </a:p>
          <a:p>
            <a:pPr algn="just"/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b="1" dirty="0">
                <a:solidFill>
                  <a:srgbClr val="006600"/>
                </a:solidFill>
              </a:rPr>
              <a:t>Zawody nadwyżkowe</a:t>
            </a:r>
            <a:r>
              <a:rPr lang="pl-PL" sz="2000" dirty="0">
                <a:solidFill>
                  <a:srgbClr val="006600"/>
                </a:solidFill>
              </a:rPr>
              <a:t>, to takie, w których liczba wolnych miejsc pracy jest mniejsza niż liczba osób zainteresowanych podjęciem pracy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i spełniających wymagania pracodawców (osoby poszukujące pracy mają trudności w uzyskaniu zatrudnienia).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115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263691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9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F15F239-7F2D-FF92-9D57-E349BF305A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612" y="1129623"/>
            <a:ext cx="6364776" cy="508450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7CD5F0D-3257-4189-9800-2B06EE104A68}"/>
              </a:ext>
            </a:extLst>
          </p:cNvPr>
          <p:cNvSpPr txBox="1"/>
          <p:nvPr/>
        </p:nvSpPr>
        <p:spPr>
          <a:xfrm>
            <a:off x="0" y="1052736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800" b="1" dirty="0">
                <a:solidFill>
                  <a:srgbClr val="006600"/>
                </a:solidFill>
              </a:rPr>
              <a:t>Barometr zawodów - prognoza na rok 2023, powiat sandomierski - </a:t>
            </a:r>
          </a:p>
          <a:p>
            <a:pPr algn="ctr"/>
            <a:r>
              <a:rPr lang="pl-PL" b="1" dirty="0">
                <a:solidFill>
                  <a:srgbClr val="006600"/>
                </a:solidFill>
              </a:rPr>
              <a:t>z</a:t>
            </a:r>
            <a:r>
              <a:rPr lang="pl-PL" sz="1800" b="1" dirty="0">
                <a:solidFill>
                  <a:srgbClr val="006600"/>
                </a:solidFill>
              </a:rPr>
              <a:t>awody deficytowe </a:t>
            </a:r>
          </a:p>
          <a:p>
            <a:r>
              <a:rPr lang="pl-PL" sz="1800" b="1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F57C005-11D3-4617-A3E1-5E6DD1CB4FCE}"/>
              </a:ext>
            </a:extLst>
          </p:cNvPr>
          <p:cNvSpPr txBox="1"/>
          <p:nvPr/>
        </p:nvSpPr>
        <p:spPr>
          <a:xfrm>
            <a:off x="2771800" y="6423927"/>
            <a:ext cx="4536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pPr marL="342900" indent="-342900">
              <a:buFont typeface="+mj-lt"/>
              <a:buAutoNum type="arabicPeriod"/>
            </a:pPr>
            <a:endParaRPr lang="pl-PL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890835A-8852-EE3F-F3A3-D6BD04986487}"/>
              </a:ext>
            </a:extLst>
          </p:cNvPr>
          <p:cNvSpPr txBox="1"/>
          <p:nvPr/>
        </p:nvSpPr>
        <p:spPr>
          <a:xfrm>
            <a:off x="485800" y="1723282"/>
            <a:ext cx="4572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Blacharze i lakiernicy samochodowi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Cukiernicy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Diagności samochodowi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Elektrycy, elektromechanicy</a:t>
            </a:r>
            <a:br>
              <a:rPr lang="pl-PL" b="1" dirty="0"/>
            </a:br>
            <a:r>
              <a:rPr lang="pl-PL" b="1" dirty="0"/>
              <a:t>i elektromonterzy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Farmaceuci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Fizjoterapeuci i masażyści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Fryzjerzy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Graficy komputerowi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dirty="0"/>
              <a:t>Inżynierowie budownictwa</a:t>
            </a:r>
          </a:p>
          <a:p>
            <a:r>
              <a:rPr lang="pl-PL" b="1" dirty="0"/>
              <a:t>10. Kelnerzy i barmani</a:t>
            </a:r>
          </a:p>
          <a:p>
            <a:r>
              <a:rPr lang="pl-PL" b="1" dirty="0"/>
              <a:t>11. Kierowcy autobusów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094F223-3EFF-10CD-57BC-DB3752EE431E}"/>
              </a:ext>
            </a:extLst>
          </p:cNvPr>
          <p:cNvSpPr txBox="1"/>
          <p:nvPr/>
        </p:nvSpPr>
        <p:spPr>
          <a:xfrm>
            <a:off x="4499992" y="2041400"/>
            <a:ext cx="3888432" cy="35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12. Kierowcy samochodów ciężarowych i  ciągników siodłowych</a:t>
            </a:r>
          </a:p>
          <a:p>
            <a:r>
              <a:rPr lang="pl-PL" b="1" dirty="0"/>
              <a:t>13. Kierownicy budowy</a:t>
            </a:r>
          </a:p>
          <a:p>
            <a:r>
              <a:rPr lang="pl-PL" b="1" dirty="0"/>
              <a:t>14. Kucharze</a:t>
            </a:r>
          </a:p>
          <a:p>
            <a:r>
              <a:rPr lang="pl-PL" b="1" dirty="0"/>
              <a:t>15. Lekarze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pl-PL" b="1" dirty="0"/>
              <a:t>Magazynierzy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pl-PL" b="1" dirty="0"/>
              <a:t>Mechanicy maszyn i </a:t>
            </a:r>
            <a:r>
              <a:rPr lang="pl-PL" b="1" dirty="0" err="1"/>
              <a:t>urzadzeń</a:t>
            </a:r>
            <a:endParaRPr lang="pl-PL" b="1" dirty="0"/>
          </a:p>
          <a:p>
            <a:pPr marL="342900" indent="-342900">
              <a:buFont typeface="+mj-lt"/>
              <a:buAutoNum type="arabicPeriod" startAt="16"/>
            </a:pPr>
            <a:r>
              <a:rPr lang="pl-PL" b="1" dirty="0"/>
              <a:t>Mechanicy pojazdów samochodowych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pl-PL" b="1" dirty="0"/>
              <a:t>Monterzy elektronicy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pl-PL" b="1" dirty="0"/>
              <a:t>Monterzy instalacji budowlanych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pl-PL" b="1" dirty="0"/>
              <a:t>Murarze i tynkarze</a:t>
            </a:r>
          </a:p>
        </p:txBody>
      </p:sp>
    </p:spTree>
    <p:extLst>
      <p:ext uri="{BB962C8B-B14F-4D97-AF65-F5344CB8AC3E}">
        <p14:creationId xmlns:p14="http://schemas.microsoft.com/office/powerpoint/2010/main" val="2022404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7CD5F0D-3257-4189-9800-2B06EE104A68}"/>
              </a:ext>
            </a:extLst>
          </p:cNvPr>
          <p:cNvSpPr txBox="1"/>
          <p:nvPr/>
        </p:nvSpPr>
        <p:spPr>
          <a:xfrm>
            <a:off x="0" y="1052736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800" b="1" dirty="0">
                <a:solidFill>
                  <a:srgbClr val="006600"/>
                </a:solidFill>
              </a:rPr>
              <a:t>Barometr zawodów - prognoza na rok 2023, powiat sandomierski -</a:t>
            </a:r>
          </a:p>
          <a:p>
            <a:pPr algn="ctr"/>
            <a:r>
              <a:rPr lang="pl-PL" b="1" dirty="0">
                <a:solidFill>
                  <a:srgbClr val="006600"/>
                </a:solidFill>
              </a:rPr>
              <a:t>z</a:t>
            </a:r>
            <a:r>
              <a:rPr lang="pl-PL" sz="1800" b="1" dirty="0">
                <a:solidFill>
                  <a:srgbClr val="006600"/>
                </a:solidFill>
              </a:rPr>
              <a:t>awody deficytowe </a:t>
            </a:r>
          </a:p>
          <a:p>
            <a:r>
              <a:rPr lang="pl-PL" sz="1800" b="1" dirty="0">
                <a:solidFill>
                  <a:srgbClr val="006600"/>
                </a:solidFill>
              </a:rPr>
              <a:t> - -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F57C005-11D3-4617-A3E1-5E6DD1CB4FCE}"/>
              </a:ext>
            </a:extLst>
          </p:cNvPr>
          <p:cNvSpPr txBox="1"/>
          <p:nvPr/>
        </p:nvSpPr>
        <p:spPr>
          <a:xfrm>
            <a:off x="215027" y="1976066"/>
            <a:ext cx="45365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endParaRPr lang="pl-PL" b="1" dirty="0"/>
          </a:p>
          <a:p>
            <a:pPr marL="342900" indent="-342900"/>
            <a:endParaRPr lang="pl-PL" b="1" dirty="0"/>
          </a:p>
          <a:p>
            <a:pPr marL="342900" indent="-342900"/>
            <a:endParaRPr lang="pl-PL" b="1" dirty="0"/>
          </a:p>
          <a:p>
            <a:pPr marL="342900" indent="-342900"/>
            <a:endParaRPr lang="pl-PL" b="1" dirty="0"/>
          </a:p>
          <a:p>
            <a:pPr marL="342900" indent="-342900"/>
            <a:endParaRPr lang="pl-PL" b="1" dirty="0"/>
          </a:p>
          <a:p>
            <a:pPr marL="342900" indent="-342900"/>
            <a:endParaRPr lang="pl-PL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7987AD4-2BA6-3F03-908E-3523E6C3B29B}"/>
              </a:ext>
            </a:extLst>
          </p:cNvPr>
          <p:cNvSpPr txBox="1"/>
          <p:nvPr/>
        </p:nvSpPr>
        <p:spPr>
          <a:xfrm>
            <a:off x="611560" y="2204864"/>
            <a:ext cx="46805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/>
            <a:r>
              <a:rPr lang="pl-PL" b="1" dirty="0"/>
              <a:t>22. Nauczyciele przedmiotów ogólnokształcących</a:t>
            </a:r>
          </a:p>
          <a:p>
            <a:pPr marL="342900" indent="-342900"/>
            <a:r>
              <a:rPr lang="pl-PL" b="1" dirty="0"/>
              <a:t>23. Operatorzy i mechanicy sprzętu do robót ziemnych</a:t>
            </a:r>
          </a:p>
          <a:p>
            <a:pPr marL="342900" indent="-342900"/>
            <a:r>
              <a:rPr lang="pl-PL" b="1" dirty="0"/>
              <a:t>24. Pedagodzy</a:t>
            </a:r>
          </a:p>
          <a:p>
            <a:pPr marL="342900" indent="-342900"/>
            <a:r>
              <a:rPr lang="pl-PL" b="1" dirty="0"/>
              <a:t>25. Piekarze</a:t>
            </a:r>
          </a:p>
          <a:p>
            <a:pPr marL="342900" indent="-342900"/>
            <a:r>
              <a:rPr lang="pl-PL" b="1" dirty="0"/>
              <a:t>26. Pielęgniarki i położne</a:t>
            </a:r>
          </a:p>
          <a:p>
            <a:pPr marL="342900" indent="-342900"/>
            <a:r>
              <a:rPr lang="pl-PL" b="1" dirty="0"/>
              <a:t>27. Pomoce kuchenne</a:t>
            </a:r>
          </a:p>
          <a:p>
            <a:r>
              <a:rPr lang="pl-PL" b="1" dirty="0"/>
              <a:t>28. Pracownicy robót wykończeniowych w    budownictwie</a:t>
            </a:r>
          </a:p>
          <a:p>
            <a:r>
              <a:rPr lang="pl-PL" b="1" dirty="0"/>
              <a:t>29. Psycholodzy i psychoterapeuci</a:t>
            </a:r>
          </a:p>
          <a:p>
            <a:r>
              <a:rPr lang="pl-PL" b="1" dirty="0"/>
              <a:t>30. Pracownicy ds. rachunkowości </a:t>
            </a:r>
            <a:br>
              <a:rPr lang="pl-PL" b="1" dirty="0"/>
            </a:br>
            <a:r>
              <a:rPr lang="pl-PL" b="1" dirty="0"/>
              <a:t>i księgowości </a:t>
            </a:r>
          </a:p>
          <a:p>
            <a:r>
              <a:rPr lang="pl-PL" b="1" dirty="0"/>
              <a:t>31. Ratownicy medyczni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38ED8AE-8254-0614-027C-33E539A4B8FB}"/>
              </a:ext>
            </a:extLst>
          </p:cNvPr>
          <p:cNvSpPr txBox="1"/>
          <p:nvPr/>
        </p:nvSpPr>
        <p:spPr>
          <a:xfrm>
            <a:off x="5148064" y="2274837"/>
            <a:ext cx="33843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32. Robotnicy budowlani</a:t>
            </a:r>
          </a:p>
          <a:p>
            <a:pPr marL="342900" indent="-342900"/>
            <a:r>
              <a:rPr lang="pl-PL" b="1" dirty="0"/>
              <a:t>33. Robotnicy obróbki drewna      i stolarze</a:t>
            </a:r>
          </a:p>
          <a:p>
            <a:pPr marL="342900" indent="-342900"/>
            <a:r>
              <a:rPr lang="pl-PL" b="1" dirty="0"/>
              <a:t>34. Samodzielni księgowi</a:t>
            </a:r>
          </a:p>
          <a:p>
            <a:pPr marL="342900" indent="-342900"/>
            <a:r>
              <a:rPr lang="pl-PL" b="1" dirty="0"/>
              <a:t>35. Spawacze</a:t>
            </a:r>
          </a:p>
          <a:p>
            <a:pPr marL="342900" indent="-342900"/>
            <a:r>
              <a:rPr lang="pl-PL" b="1" dirty="0"/>
              <a:t>36. Spedytorzy i logistycy</a:t>
            </a:r>
          </a:p>
          <a:p>
            <a:pPr marL="342900" indent="-342900"/>
            <a:r>
              <a:rPr lang="pl-PL" b="1" dirty="0"/>
              <a:t>37. Sprzedawcy i kasjerzy</a:t>
            </a:r>
          </a:p>
          <a:p>
            <a:pPr marL="342900" indent="-342900"/>
            <a:r>
              <a:rPr lang="pl-PL" b="1" dirty="0"/>
              <a:t>38. Szefowie kuchni</a:t>
            </a:r>
          </a:p>
          <a:p>
            <a:pPr marL="342900" indent="-342900"/>
            <a:r>
              <a:rPr lang="pl-PL" b="1" dirty="0"/>
              <a:t>39. Ślusarze</a:t>
            </a:r>
          </a:p>
        </p:txBody>
      </p:sp>
    </p:spTree>
    <p:extLst>
      <p:ext uri="{BB962C8B-B14F-4D97-AF65-F5344CB8AC3E}">
        <p14:creationId xmlns:p14="http://schemas.microsoft.com/office/powerpoint/2010/main" val="1789261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7CD5F0D-3257-4189-9800-2B06EE104A68}"/>
              </a:ext>
            </a:extLst>
          </p:cNvPr>
          <p:cNvSpPr txBox="1"/>
          <p:nvPr/>
        </p:nvSpPr>
        <p:spPr>
          <a:xfrm>
            <a:off x="0" y="1595340"/>
            <a:ext cx="9144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Barometr zawodów - prognoza na rok 2023, powiat sandomierski </a:t>
            </a:r>
          </a:p>
          <a:p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F57C005-11D3-4617-A3E1-5E6DD1CB4FCE}"/>
              </a:ext>
            </a:extLst>
          </p:cNvPr>
          <p:cNvSpPr txBox="1"/>
          <p:nvPr/>
        </p:nvSpPr>
        <p:spPr>
          <a:xfrm>
            <a:off x="1547664" y="2667794"/>
            <a:ext cx="619503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6600"/>
                </a:solidFill>
              </a:rPr>
              <a:t>zawody nadwyżkowe /nadwyżka poszukujących pracy/</a:t>
            </a:r>
          </a:p>
          <a:p>
            <a:endParaRPr lang="pl-PL" sz="2000" dirty="0">
              <a:solidFill>
                <a:srgbClr val="006600"/>
              </a:solidFill>
            </a:endParaRPr>
          </a:p>
          <a:p>
            <a:pPr marL="342900" indent="-342900">
              <a:buAutoNum type="arabicPeriod"/>
            </a:pPr>
            <a:r>
              <a:rPr lang="pl-PL" b="1" dirty="0"/>
              <a:t>Ekonomiści</a:t>
            </a:r>
          </a:p>
          <a:p>
            <a:pPr marL="342900" indent="-342900">
              <a:buAutoNum type="arabicPeriod"/>
            </a:pPr>
            <a:r>
              <a:rPr lang="pl-PL" b="1" dirty="0"/>
              <a:t>Specjaliści administracji publicznej</a:t>
            </a:r>
          </a:p>
          <a:p>
            <a:pPr marL="342900" indent="-342900">
              <a:buFont typeface="+mj-lt"/>
              <a:buAutoNum type="arabicPeriod"/>
            </a:pPr>
            <a:endParaRPr lang="pl-PL" b="1" dirty="0"/>
          </a:p>
          <a:p>
            <a:endParaRPr lang="pl-PL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45320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31540" y="1820499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2000" dirty="0">
                <a:solidFill>
                  <a:srgbClr val="006600"/>
                </a:solidFill>
              </a:rPr>
              <a:t>Po wzroście bezrobocia w latach 2019-2020 spowodowanym pandemią            w latach 2021-2022  zaobserwowany został znaczny spadek osób rejestrujących się  w Powiatowym Urzędzie Pracy w Sandomierzu (o 307 osób mniej w stosunku do 2020 r., a o 59 osób mniej w porównaniu do 2021 r.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2000" dirty="0">
              <a:solidFill>
                <a:srgbClr val="0066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>
                <a:solidFill>
                  <a:srgbClr val="006600"/>
                </a:solidFill>
              </a:rPr>
              <a:t>Ilość ofert ogółem zgłaszanych przez pracodawców do Powiatowego Urzędu Pracy w Sandomierzu nadal malała –  różnica  pomiędzy latami 2021 i 2020 to tylko 20 ofert (spadek o 2%) a porównanie 2022 do 2021 to spadek o 39 ofert (spadek o 3,75 %).</a:t>
            </a:r>
          </a:p>
          <a:p>
            <a:pPr algn="just"/>
            <a:endParaRPr lang="pl-PL" sz="2000" dirty="0">
              <a:solidFill>
                <a:srgbClr val="00660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l-PL" sz="2000" dirty="0">
                <a:solidFill>
                  <a:srgbClr val="006600"/>
                </a:solidFill>
              </a:rPr>
              <a:t>Ilość ofert subsydiowanych zgłaszanych przez pracodawców do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Powiatowego Urzędu Pracy w Sandomierzu wróciła do poprzedniego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poziomu,    w 2021 r. spadek był o 21 ofert (4 %), a w 2022 r. zanotowano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wzrost o 27   ofert w stosunku do 2021 r., a o 6 ofert w porównaniu </a:t>
            </a:r>
            <a:br>
              <a:rPr lang="pl-PL" sz="2000" dirty="0">
                <a:solidFill>
                  <a:srgbClr val="006600"/>
                </a:solidFill>
              </a:rPr>
            </a:br>
            <a:r>
              <a:rPr lang="pl-PL" sz="2000" dirty="0">
                <a:solidFill>
                  <a:srgbClr val="006600"/>
                </a:solidFill>
              </a:rPr>
              <a:t>do 2020 r.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15710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6600"/>
                </a:solidFill>
              </a:rPr>
              <a:t>Podsumowanie - wnioski</a:t>
            </a:r>
          </a:p>
        </p:txBody>
      </p:sp>
      <p:pic>
        <p:nvPicPr>
          <p:cNvPr id="19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2206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946020"/>
            <a:ext cx="79983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sz="2000" dirty="0">
                <a:solidFill>
                  <a:srgbClr val="006600"/>
                </a:solidFill>
              </a:rPr>
              <a:t>Najwięcej ofert pracy subsydiowanej zgłaszanych do Powiatowego Urzędu Pracy w Sandomierzu  to oferty pracy w zawodach: pracownik biurowy, robotnik gospodarczy, sprzedawca, pomoc kuchenna, a ofert pracy ogółem to pracownik biurowy, robotnik gospodarczy, sprzedawca, pomoc kuchenna i kierowca operator wózków jezdniowych.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pl-PL" sz="2000" dirty="0">
              <a:solidFill>
                <a:srgbClr val="006600"/>
              </a:solidFill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pl-PL" sz="2000" dirty="0">
                <a:solidFill>
                  <a:srgbClr val="006600"/>
                </a:solidFill>
              </a:rPr>
              <a:t>Najwięcej ofert staży  organizowanych jest przez Powiatowy Urząd     Pracy w Sandomierzu było w 2022 r. w zawodach: pracownik biurowy, sprzedawca, pomoc kuchenna, technik administracji, pracownik utrzymania czystości i robotnik gospodarczy.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pl-PL" sz="2000" dirty="0">
              <a:solidFill>
                <a:srgbClr val="006600"/>
              </a:solidFill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pl-PL" sz="2000" dirty="0">
                <a:solidFill>
                  <a:srgbClr val="006600"/>
                </a:solidFill>
              </a:rPr>
              <a:t>Daje się zaobserwować stały odpływ z lokalnego rynku pracy osób młodych  (osoby z wysokimi kwalifikacjami) - stały poziom zainteresowania bonami o zasiedlenie (około 60 umów rocznie).</a:t>
            </a:r>
          </a:p>
          <a:p>
            <a:pPr marL="342900" indent="-342900">
              <a:buFont typeface="+mj-lt"/>
              <a:buAutoNum type="arabicPeriod"/>
            </a:pPr>
            <a:endParaRPr lang="pl-PL" sz="2000" dirty="0">
              <a:solidFill>
                <a:srgbClr val="00660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0" y="120060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6600"/>
                </a:solidFill>
              </a:rPr>
              <a:t>Podsumowanie - wnioski</a:t>
            </a:r>
          </a:p>
        </p:txBody>
      </p:sp>
      <p:pic>
        <p:nvPicPr>
          <p:cNvPr id="19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8380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1556792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pl-PL" sz="2000" dirty="0">
                <a:solidFill>
                  <a:srgbClr val="006600"/>
                </a:solidFill>
              </a:rPr>
              <a:t>W 2022 r. zaobserwowaliśmy znaczący spadek zainteresowania zakładaniem </a:t>
            </a:r>
            <a:r>
              <a:rPr lang="pl-PL" sz="2000" dirty="0" err="1">
                <a:solidFill>
                  <a:srgbClr val="006600"/>
                </a:solidFill>
              </a:rPr>
              <a:t>mikrofirm</a:t>
            </a:r>
            <a:r>
              <a:rPr lang="pl-PL" sz="2000" dirty="0">
                <a:solidFill>
                  <a:srgbClr val="006600"/>
                </a:solidFill>
              </a:rPr>
              <a:t>, w porównaniu z 2021 r.  Był to spadek o 35 % (83 dotacji w 2021,  a 54 dotacje w 2022).</a:t>
            </a:r>
          </a:p>
          <a:p>
            <a:endParaRPr lang="pl-PL" sz="2000" dirty="0">
              <a:solidFill>
                <a:srgbClr val="006600"/>
              </a:solidFill>
            </a:endParaRPr>
          </a:p>
          <a:p>
            <a:pPr marL="457200" indent="-457200" algn="just">
              <a:buAutoNum type="arabicPeriod" startAt="8"/>
            </a:pPr>
            <a:r>
              <a:rPr lang="pl-PL" sz="2000" dirty="0">
                <a:solidFill>
                  <a:srgbClr val="006600"/>
                </a:solidFill>
              </a:rPr>
              <a:t>Jeśli chodzi o  tendencje dotyczące zawodów deficytowych w powiecie sandomierskim to  w 2023 zawodów deficytowych powinno być mniej                   niż w ubiegłych latach (39 przy 54 w 2022 r.), przy czym zawodów deficytowych na terenie powiatu  wyodrębniono nieznacznie więcej niż         w barometrze zawodów dla województwa świętokrzyskiego (o 6 zawodów).</a:t>
            </a:r>
          </a:p>
          <a:p>
            <a:pPr marL="342900" indent="-342900">
              <a:buFont typeface="+mj-lt"/>
              <a:buAutoNum type="arabicPeriod" startAt="9"/>
            </a:pPr>
            <a:endParaRPr lang="pl-PL" sz="2000" dirty="0">
              <a:solidFill>
                <a:srgbClr val="00660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0" y="10123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6600"/>
                </a:solidFill>
              </a:rPr>
              <a:t>Podsumowanie - wnioski</a:t>
            </a:r>
          </a:p>
        </p:txBody>
      </p:sp>
      <p:pic>
        <p:nvPicPr>
          <p:cNvPr id="19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1699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3275856" y="4500570"/>
            <a:ext cx="493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4486023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  <a:defRPr/>
            </a:pPr>
            <a:r>
              <a:rPr lang="pl-PL" sz="2000" b="1" dirty="0">
                <a:solidFill>
                  <a:srgbClr val="006600"/>
                </a:solidFill>
              </a:rPr>
              <a:t>Powiatowy Urząd Pracy w Sandomierzu</a:t>
            </a:r>
          </a:p>
          <a:p>
            <a:pPr lvl="0" algn="ctr">
              <a:buNone/>
              <a:defRPr/>
            </a:pPr>
            <a:r>
              <a:rPr lang="pl-PL" sz="2000" b="1" dirty="0">
                <a:solidFill>
                  <a:srgbClr val="006600"/>
                </a:solidFill>
              </a:rPr>
              <a:t>ul. Mickiewicza 34, 27-600 Sandomierz</a:t>
            </a:r>
          </a:p>
          <a:p>
            <a:pPr lvl="0" algn="ctr">
              <a:buNone/>
              <a:defRPr/>
            </a:pPr>
            <a:r>
              <a:rPr lang="pl-PL" sz="2000" b="1" dirty="0">
                <a:solidFill>
                  <a:srgbClr val="006600"/>
                </a:solidFill>
              </a:rPr>
              <a:t>tel. (15) 644-14-45, (15) 644-14-49, fax (15) 644-15-05</a:t>
            </a:r>
          </a:p>
          <a:p>
            <a:pPr lvl="0" algn="ctr">
              <a:buNone/>
              <a:defRPr/>
            </a:pPr>
            <a:r>
              <a:rPr lang="pl-PL" sz="2000" b="1" dirty="0">
                <a:solidFill>
                  <a:srgbClr val="006600"/>
                </a:solidFill>
              </a:rPr>
              <a:t>sandomierz.praca.gov.pl       e-mail: </a:t>
            </a:r>
            <a:r>
              <a:rPr lang="pl-PL" sz="2000" b="1" dirty="0">
                <a:solidFill>
                  <a:srgbClr val="006600"/>
                </a:solidFill>
                <a:hlinkClick r:id="rId2"/>
              </a:rPr>
              <a:t>kisa@praca.gov.</a:t>
            </a:r>
            <a:r>
              <a:rPr lang="pl-PL" sz="2000" b="1" dirty="0">
                <a:hlinkClick r:id="rId2"/>
              </a:rPr>
              <a:t>pl</a:t>
            </a:r>
            <a:endParaRPr lang="pl-PL" sz="2000" b="1" dirty="0"/>
          </a:p>
        </p:txBody>
      </p:sp>
      <p:grpSp>
        <p:nvGrpSpPr>
          <p:cNvPr id="14" name="Grupa 13"/>
          <p:cNvGrpSpPr/>
          <p:nvPr/>
        </p:nvGrpSpPr>
        <p:grpSpPr>
          <a:xfrm>
            <a:off x="0" y="142852"/>
            <a:ext cx="9144000" cy="863170"/>
            <a:chOff x="0" y="142852"/>
            <a:chExt cx="9144000" cy="863170"/>
          </a:xfrm>
        </p:grpSpPr>
        <p:pic>
          <p:nvPicPr>
            <p:cNvPr id="15" name="Picture 2" descr="C:\Users\Dell1\Desktop\Konferencja 4 marca 2019\pasek.t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42852"/>
              <a:ext cx="9144000" cy="844550"/>
            </a:xfrm>
            <a:prstGeom prst="rect">
              <a:avLst/>
            </a:prstGeom>
            <a:noFill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1586" y="179526"/>
              <a:ext cx="1202034" cy="826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EEB51AF-CE3C-4497-9849-BE95590D3A0F}"/>
              </a:ext>
            </a:extLst>
          </p:cNvPr>
          <p:cNvSpPr txBox="1"/>
          <p:nvPr/>
        </p:nvSpPr>
        <p:spPr>
          <a:xfrm>
            <a:off x="7891" y="2204864"/>
            <a:ext cx="914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  <a:defRPr/>
            </a:pPr>
            <a:r>
              <a:rPr lang="pl-PL" sz="4000" b="1" dirty="0">
                <a:solidFill>
                  <a:srgbClr val="008000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77932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98740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Liczba osób bezrobotnych zarejestrowanych</a:t>
            </a:r>
            <a:br>
              <a:rPr lang="pl-PL" sz="2000" b="1" dirty="0">
                <a:solidFill>
                  <a:srgbClr val="006600"/>
                </a:solidFill>
              </a:rPr>
            </a:br>
            <a:r>
              <a:rPr lang="pl-PL" sz="2000" b="1" dirty="0">
                <a:solidFill>
                  <a:srgbClr val="006600"/>
                </a:solidFill>
              </a:rPr>
              <a:t>w Powiatowym Urzędzie Pracy w Sandomierzu w latach 2020-2022</a:t>
            </a:r>
          </a:p>
          <a:p>
            <a:pPr algn="ctr"/>
            <a:r>
              <a:rPr lang="pl-PL" sz="2000" b="1" dirty="0">
                <a:solidFill>
                  <a:srgbClr val="006600"/>
                </a:solidFill>
              </a:rPr>
              <a:t>(według stanu na koniec roku kalendarzowego)</a:t>
            </a: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B219E1B-5A7D-48B8-BC70-72288603C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53432"/>
              </p:ext>
            </p:extLst>
          </p:nvPr>
        </p:nvGraphicFramePr>
        <p:xfrm>
          <a:off x="658660" y="2186664"/>
          <a:ext cx="7701060" cy="397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l-PL" b="1" dirty="0">
                          <a:solidFill>
                            <a:srgbClr val="006600"/>
                          </a:solidFill>
                        </a:rPr>
                        <a:t>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2657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2350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2291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l-PL" b="1" dirty="0">
                          <a:solidFill>
                            <a:srgbClr val="006600"/>
                          </a:solidFill>
                        </a:rPr>
                        <a:t>Kobiety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1384</a:t>
                      </a:r>
                      <a:endParaRPr lang="pl-PL" sz="8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(52%)</a:t>
                      </a:r>
                      <a:endParaRPr lang="pl-PL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1229</a:t>
                      </a:r>
                      <a:endParaRPr lang="pl-PL" sz="8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(52%)</a:t>
                      </a:r>
                      <a:endParaRPr lang="pl-PL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1134</a:t>
                      </a:r>
                      <a:endParaRPr lang="pl-PL" sz="8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(49%)</a:t>
                      </a:r>
                      <a:endParaRPr lang="pl-PL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l-PL" b="1" dirty="0">
                          <a:solidFill>
                            <a:srgbClr val="006600"/>
                          </a:solidFill>
                        </a:rPr>
                        <a:t>Mężczyźni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1273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1121</a:t>
                      </a:r>
                      <a:endParaRPr lang="pl-PL" sz="8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1157</a:t>
                      </a:r>
                      <a:endParaRPr lang="pl-PL" sz="8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(51%)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93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67402" y="3934122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000" b="1" dirty="0">
              <a:solidFill>
                <a:srgbClr val="006600"/>
              </a:solidFill>
            </a:endParaRPr>
          </a:p>
          <a:p>
            <a:r>
              <a:rPr lang="pl-PL" sz="2000" b="1" dirty="0">
                <a:solidFill>
                  <a:srgbClr val="006600"/>
                </a:solidFill>
              </a:rPr>
              <a:t> </a:t>
            </a:r>
            <a:endParaRPr lang="pl-PL" sz="2000" dirty="0">
              <a:solidFill>
                <a:srgbClr val="0066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" y="44066"/>
            <a:ext cx="9144000" cy="844550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0" y="1109298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sz="2400" b="1" dirty="0">
                <a:solidFill>
                  <a:srgbClr val="006600"/>
                </a:solidFill>
              </a:rPr>
              <a:t>Oferty pracy zgłoszone do Powiatowego Urzędu Pracy</a:t>
            </a:r>
          </a:p>
          <a:p>
            <a:pPr algn="ctr">
              <a:buNone/>
            </a:pPr>
            <a:r>
              <a:rPr lang="pl-PL" sz="2400" b="1" dirty="0">
                <a:solidFill>
                  <a:srgbClr val="006600"/>
                </a:solidFill>
              </a:rPr>
              <a:t>w Sandomierzu w latach 2020-2022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73051"/>
              </p:ext>
            </p:extLst>
          </p:nvPr>
        </p:nvGraphicFramePr>
        <p:xfrm>
          <a:off x="631713" y="2379642"/>
          <a:ext cx="77010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Ogółem wolne miejsca pracy</a:t>
                      </a:r>
                      <a:br>
                        <a:rPr lang="pl-PL" dirty="0">
                          <a:solidFill>
                            <a:srgbClr val="006600"/>
                          </a:solidFill>
                        </a:rPr>
                      </a:br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 i miejsca aktywizacji zawodowej, w tym: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1099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1079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1040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Praca subsydiowana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567</a:t>
                      </a:r>
                      <a:endParaRPr lang="pl-PL" sz="2400" dirty="0">
                        <a:solidFill>
                          <a:srgbClr val="00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  <a:endParaRPr lang="pl-PL" sz="2400" dirty="0">
                        <a:solidFill>
                          <a:srgbClr val="00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dirty="0">
                          <a:solidFill>
                            <a:srgbClr val="006600"/>
                          </a:solidFill>
                        </a:rPr>
                        <a:t>573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Praca z sektora publicznego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Dla osób niepełnosprawnych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754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78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430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Wykres  2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Oferty pracy zgłoszone w 2020 roku /ogółem 1099/</a:t>
            </a: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1EDAA163-4C96-4F36-ACD7-4063FE70D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4388166"/>
              </p:ext>
            </p:extLst>
          </p:nvPr>
        </p:nvGraphicFramePr>
        <p:xfrm>
          <a:off x="395536" y="1556792"/>
          <a:ext cx="82912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085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430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Wykres  3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Oferty pracy zgłoszone w 2021 roku /ogółem 1079/</a:t>
            </a: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1EDAA163-4C96-4F36-ACD7-4063FE70D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549804"/>
              </p:ext>
            </p:extLst>
          </p:nvPr>
        </p:nvGraphicFramePr>
        <p:xfrm>
          <a:off x="395536" y="1556792"/>
          <a:ext cx="82912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8206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430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6600"/>
                </a:solidFill>
              </a:rPr>
              <a:t>Wykres  4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Oferty pracy zgłoszone w 2022 roku /ogółem 1040/</a:t>
            </a: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1EDAA163-4C96-4F36-ACD7-4063FE70D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389817"/>
              </p:ext>
            </p:extLst>
          </p:nvPr>
        </p:nvGraphicFramePr>
        <p:xfrm>
          <a:off x="395536" y="1556792"/>
          <a:ext cx="82912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55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67402" y="3934122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2000" b="1" dirty="0">
              <a:solidFill>
                <a:srgbClr val="006600"/>
              </a:solidFill>
            </a:endParaRPr>
          </a:p>
          <a:p>
            <a:r>
              <a:rPr lang="pl-PL" sz="2000" b="1" dirty="0">
                <a:solidFill>
                  <a:srgbClr val="006600"/>
                </a:solidFill>
              </a:rPr>
              <a:t> </a:t>
            </a:r>
            <a:endParaRPr lang="pl-PL" sz="2000" dirty="0">
              <a:solidFill>
                <a:srgbClr val="0066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" y="44066"/>
            <a:ext cx="9144000" cy="844550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0" y="1109298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sz="2200" b="1" dirty="0">
                <a:solidFill>
                  <a:srgbClr val="006600"/>
                </a:solidFill>
              </a:rPr>
              <a:t>Liczba osób bezrobotnych wyłączonych z ewidencji </a:t>
            </a:r>
            <a:br>
              <a:rPr lang="pl-PL" sz="2200" b="1" dirty="0">
                <a:solidFill>
                  <a:srgbClr val="006600"/>
                </a:solidFill>
              </a:rPr>
            </a:br>
            <a:r>
              <a:rPr lang="pl-PL" sz="2200" b="1" dirty="0">
                <a:solidFill>
                  <a:srgbClr val="006600"/>
                </a:solidFill>
              </a:rPr>
              <a:t>w latach 2020-2022 w wybranych formach aktywizacji</a:t>
            </a:r>
          </a:p>
          <a:p>
            <a:pPr algn="ctr">
              <a:buNone/>
            </a:pPr>
            <a:r>
              <a:rPr lang="pl-PL" sz="2200" b="1" dirty="0">
                <a:solidFill>
                  <a:srgbClr val="006600"/>
                </a:solidFill>
              </a:rPr>
              <a:t>(powiat sandomierski)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59773"/>
              </p:ext>
            </p:extLst>
          </p:nvPr>
        </p:nvGraphicFramePr>
        <p:xfrm>
          <a:off x="439481" y="2494293"/>
          <a:ext cx="808552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/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Praca subsydiowana,</a:t>
                      </a:r>
                    </a:p>
                    <a:p>
                      <a:pPr indent="0"/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w tym: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/>
                      <a:r>
                        <a:rPr lang="pl-PL" sz="1800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zatrudnienie:</a:t>
                      </a:r>
                    </a:p>
                    <a:p>
                      <a:pPr marL="285750" indent="0">
                        <a:buFontTx/>
                        <a:buChar char="-"/>
                      </a:pP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prace interwencyjne</a:t>
                      </a:r>
                    </a:p>
                    <a:p>
                      <a:pPr marL="285750" indent="0">
                        <a:buFontTx/>
                        <a:buChar char="-"/>
                      </a:pP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roboty publiczne</a:t>
                      </a:r>
                    </a:p>
                    <a:p>
                      <a:pPr marL="285750" indent="0">
                        <a:buFontTx/>
                        <a:buChar char="-"/>
                      </a:pP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 doposażenie stanowiska pracy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/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Miejsca aktywizacji zawodowej: </a:t>
                      </a:r>
                      <a:r>
                        <a:rPr lang="pl-PL" b="1" dirty="0">
                          <a:solidFill>
                            <a:srgbClr val="006600"/>
                          </a:solidFill>
                        </a:rPr>
                        <a:t>staże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006600"/>
                          </a:solidFill>
                        </a:rPr>
                        <a:t>Miejsca aktywizacji zawodowej: </a:t>
                      </a:r>
                      <a:r>
                        <a:rPr lang="pl-PL" b="1" dirty="0">
                          <a:solidFill>
                            <a:srgbClr val="006600"/>
                          </a:solidFill>
                        </a:rPr>
                        <a:t>prace społecznie użyteczne</a:t>
                      </a:r>
                      <a:endParaRPr lang="pl-PL" dirty="0">
                        <a:solidFill>
                          <a:srgbClr val="00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pl-PL" sz="24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8850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88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109321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sz="2000" b="1" dirty="0">
                <a:solidFill>
                  <a:srgbClr val="006600"/>
                </a:solidFill>
              </a:rPr>
              <a:t>Wykres  5</a:t>
            </a:r>
            <a:r>
              <a:rPr lang="pl-PL" sz="2000" b="1" i="1" dirty="0">
                <a:solidFill>
                  <a:srgbClr val="006600"/>
                </a:solidFill>
              </a:rPr>
              <a:t>. </a:t>
            </a:r>
            <a:r>
              <a:rPr lang="pl-PL" sz="2000" b="1" dirty="0">
                <a:solidFill>
                  <a:srgbClr val="006600"/>
                </a:solidFill>
              </a:rPr>
              <a:t>Liczba osób bezrobotnych wyłączonych z ewidencji podjęciem pracy</a:t>
            </a:r>
          </a:p>
          <a:p>
            <a:pPr algn="ctr">
              <a:buNone/>
            </a:pPr>
            <a:r>
              <a:rPr lang="pl-PL" sz="2000" b="1" dirty="0">
                <a:solidFill>
                  <a:srgbClr val="006600"/>
                </a:solidFill>
              </a:rPr>
              <a:t>w latach 2020-2022 (powiat sandomierski)</a:t>
            </a:r>
            <a:endParaRPr lang="pl-PL" sz="2000" b="1" dirty="0"/>
          </a:p>
        </p:txBody>
      </p:sp>
      <p:pic>
        <p:nvPicPr>
          <p:cNvPr id="15" name="Picture 2" descr="C:\Users\Dell1\Desktop\Konferencja 4 marca 2019\pasek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9144000" cy="844550"/>
          </a:xfrm>
          <a:prstGeom prst="rect">
            <a:avLst/>
          </a:prstGeom>
          <a:noFill/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632732EA-4003-41FD-A38F-2AC93A94F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8718334"/>
              </p:ext>
            </p:extLst>
          </p:nvPr>
        </p:nvGraphicFramePr>
        <p:xfrm>
          <a:off x="827584" y="2060848"/>
          <a:ext cx="73448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68253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4229</TotalTime>
  <Words>1548</Words>
  <Application>Microsoft Office PowerPoint</Application>
  <PresentationFormat>Pokaz na ekranie (4:3)</PresentationFormat>
  <Paragraphs>285</Paragraphs>
  <Slides>26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Dell1</dc:creator>
  <cp:lastModifiedBy>Janusz Sobolewski</cp:lastModifiedBy>
  <cp:revision>399</cp:revision>
  <cp:lastPrinted>2021-02-25T12:01:35Z</cp:lastPrinted>
  <dcterms:modified xsi:type="dcterms:W3CDTF">2023-04-03T11:52:20Z</dcterms:modified>
</cp:coreProperties>
</file>